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sldIdLst>
    <p:sldId id="296" r:id="rId2"/>
    <p:sldId id="256" r:id="rId3"/>
    <p:sldId id="257" r:id="rId4"/>
    <p:sldId id="258" r:id="rId5"/>
    <p:sldId id="259" r:id="rId6"/>
    <p:sldId id="260" r:id="rId7"/>
    <p:sldId id="262" r:id="rId8"/>
    <p:sldId id="263" r:id="rId9"/>
    <p:sldId id="264" r:id="rId10"/>
    <p:sldId id="267" r:id="rId11"/>
    <p:sldId id="268" r:id="rId12"/>
    <p:sldId id="297" r:id="rId13"/>
    <p:sldId id="275" r:id="rId14"/>
    <p:sldId id="277" r:id="rId15"/>
    <p:sldId id="276" r:id="rId16"/>
    <p:sldId id="279" r:id="rId17"/>
    <p:sldId id="292" r:id="rId18"/>
    <p:sldId id="280" r:id="rId19"/>
    <p:sldId id="282" r:id="rId20"/>
    <p:sldId id="293" r:id="rId21"/>
    <p:sldId id="29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5" d="100"/>
          <a:sy n="85" d="100"/>
        </p:scale>
        <p:origin x="155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B086F5-FCD4-4FFF-BFBC-61BE01881FE0}"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6A692-C3BF-46C5-ABAA-D695DF27D944}"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086F5-FCD4-4FFF-BFBC-61BE01881FE0}"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6A692-C3BF-46C5-ABAA-D695DF27D9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086F5-FCD4-4FFF-BFBC-61BE01881FE0}"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6A692-C3BF-46C5-ABAA-D695DF27D94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086F5-FCD4-4FFF-BFBC-61BE01881FE0}"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6A692-C3BF-46C5-ABAA-D695DF27D94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B086F5-FCD4-4FFF-BFBC-61BE01881FE0}"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6A692-C3BF-46C5-ABAA-D695DF27D944}"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B086F5-FCD4-4FFF-BFBC-61BE01881FE0}"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6A692-C3BF-46C5-ABAA-D695DF27D94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B086F5-FCD4-4FFF-BFBC-61BE01881FE0}" type="datetimeFigureOut">
              <a:rPr lang="en-US" smtClean="0"/>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26A692-C3BF-46C5-ABAA-D695DF27D944}"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B086F5-FCD4-4FFF-BFBC-61BE01881FE0}" type="datetimeFigureOut">
              <a:rPr lang="en-US" smtClean="0"/>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26A692-C3BF-46C5-ABAA-D695DF27D94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086F5-FCD4-4FFF-BFBC-61BE01881FE0}" type="datetimeFigureOut">
              <a:rPr lang="en-US" smtClean="0"/>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26A692-C3BF-46C5-ABAA-D695DF27D9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086F5-FCD4-4FFF-BFBC-61BE01881FE0}"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6A692-C3BF-46C5-ABAA-D695DF27D944}"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086F5-FCD4-4FFF-BFBC-61BE01881FE0}"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6A692-C3BF-46C5-ABAA-D695DF27D94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0B086F5-FCD4-4FFF-BFBC-61BE01881FE0}" type="datetimeFigureOut">
              <a:rPr lang="en-US" smtClean="0"/>
              <a:t>7/1/2025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F26A692-C3BF-46C5-ABAA-D695DF27D944}"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844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08912" cy="5544616"/>
          </a:xfrm>
        </p:spPr>
        <p:txBody>
          <a:bodyPr>
            <a:noAutofit/>
          </a:bodyPr>
          <a:lstStyle/>
          <a:p>
            <a:pPr lvl="0" algn="just" rtl="1">
              <a:buClr>
                <a:srgbClr val="AD0101"/>
              </a:buClr>
            </a:pPr>
            <a:r>
              <a:rPr lang="fa-IR" dirty="0">
                <a:solidFill>
                  <a:srgbClr val="303030"/>
                </a:solidFill>
                <a:cs typeface="B Mitra" pitchFamily="2" charset="-78"/>
              </a:rPr>
              <a:t>همچنین همه نوزادانی که صرف نظر از سن حاملگی و وزن تولد، مسیر درمانی پیچیده اي را در بخش مراقبت ویژه نوزادان، مانند تعویض خون طی می کنند، یا وضعیت ناپایدار بالینی داشته باشند و یا توسط پزشک معالج در معرض خطر تشخیص داده شوند، می بایست از نظر رتینوپاتی معاینه شوند.</a:t>
            </a:r>
            <a:endParaRPr lang="en-US" dirty="0">
              <a:solidFill>
                <a:srgbClr val="303030"/>
              </a:solidFill>
              <a:cs typeface="B Mitra" pitchFamily="2" charset="-78"/>
            </a:endParaRPr>
          </a:p>
          <a:p>
            <a:pPr algn="just" rtl="1"/>
            <a:r>
              <a:rPr lang="fa-IR" dirty="0">
                <a:cs typeface="B Mitra" pitchFamily="2" charset="-78"/>
              </a:rPr>
              <a:t>اولین زمان انجام معاینه شبکیه بر مبناي جدول مذکور می باشد. با توجه به اینکه برخی مطالعات نشان داده اند که در نوزادان بسیار نارس و کم وزن یک نوعِ شدیدِ رتینوپاتی نارسی خلفی پیشرونده</a:t>
            </a:r>
            <a:r>
              <a:rPr lang="en-US" dirty="0">
                <a:cs typeface="B Mitra" pitchFamily="2" charset="-78"/>
              </a:rPr>
              <a:t>Aggressive posterior) </a:t>
            </a:r>
            <a:r>
              <a:rPr lang="fa-IR" dirty="0">
                <a:cs typeface="B Mitra" pitchFamily="2" charset="-78"/>
              </a:rPr>
              <a:t>) مشاهده می شود، ممکن است براساس تشخیص پزشک نیاز به انجام اولین معاینه در سن کمتري باشد.</a:t>
            </a:r>
          </a:p>
          <a:p>
            <a:pPr algn="just" rtl="1"/>
            <a:r>
              <a:rPr lang="fa-IR" dirty="0">
                <a:cs typeface="B Mitra" pitchFamily="2" charset="-78"/>
              </a:rPr>
              <a:t>در نوزادان بستري، غربالگري بر بالین نوزاد انجام می پذیرد. انجام معاینه و غربالگري پس از ترخیص نوزاد از بیمارستان در مراکز معین و تنها در صورت به همراه داشتن معرفی</a:t>
            </a:r>
            <a:r>
              <a:rPr lang="en-US" dirty="0">
                <a:cs typeface="B Mitra" pitchFamily="2" charset="-78"/>
              </a:rPr>
              <a:t> </a:t>
            </a:r>
            <a:r>
              <a:rPr lang="fa-IR" dirty="0">
                <a:cs typeface="B Mitra" pitchFamily="2" charset="-78"/>
              </a:rPr>
              <a:t>نامه پزشک صورت میگیرد. این معاینه بایستی توسط چشم پزشک دوره دیده که در این زمینه مهارت دارد، انجام پذیرد.</a:t>
            </a:r>
          </a:p>
          <a:p>
            <a:pPr algn="just" rtl="1"/>
            <a:r>
              <a:rPr lang="fa-IR" dirty="0">
                <a:cs typeface="B Mitra" pitchFamily="2" charset="-78"/>
              </a:rPr>
              <a:t>زمان انجام معاینه بعدي چشم بر اساس یافته هاي معاینه اولیه تعیین می گردد. این یافته ها بر مبناي طبقه بندي بین المللی رتینوپاتی نارسی استوار است.</a:t>
            </a:r>
            <a:endParaRPr lang="en-US" dirty="0">
              <a:cs typeface="B Mitra" pitchFamily="2" charset="-78"/>
            </a:endParaRPr>
          </a:p>
        </p:txBody>
      </p:sp>
    </p:spTree>
    <p:extLst>
      <p:ext uri="{BB962C8B-B14F-4D97-AF65-F5344CB8AC3E}">
        <p14:creationId xmlns:p14="http://schemas.microsoft.com/office/powerpoint/2010/main" val="244752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8784976"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507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037F22-8D9B-8010-C847-111DA9CC78F9}"/>
              </a:ext>
            </a:extLst>
          </p:cNvPr>
          <p:cNvSpPr>
            <a:spLocks noGrp="1"/>
          </p:cNvSpPr>
          <p:nvPr>
            <p:ph idx="1"/>
          </p:nvPr>
        </p:nvSpPr>
        <p:spPr>
          <a:xfrm>
            <a:off x="762000" y="685800"/>
            <a:ext cx="7554416" cy="1519064"/>
          </a:xfrm>
        </p:spPr>
        <p:txBody>
          <a:bodyPr>
            <a:normAutofit/>
          </a:bodyPr>
          <a:lstStyle/>
          <a:p>
            <a:pPr lvl="7" algn="ctr"/>
            <a:r>
              <a:rPr lang="fa-IR" sz="2800" dirty="0">
                <a:latin typeface="Arial" panose="020B0604020202020204" pitchFamily="34" charset="0"/>
                <a:cs typeface="Arial" panose="020B0604020202020204" pitchFamily="34" charset="0"/>
              </a:rPr>
              <a:t>ریسک فاکتورهای رتینوپاتی نارسی</a:t>
            </a:r>
            <a:endParaRPr lang="en-US" sz="2800" dirty="0"/>
          </a:p>
        </p:txBody>
      </p:sp>
      <p:sp>
        <p:nvSpPr>
          <p:cNvPr id="4" name="Content Placeholder 2">
            <a:extLst>
              <a:ext uri="{FF2B5EF4-FFF2-40B4-BE49-F238E27FC236}">
                <a16:creationId xmlns:a16="http://schemas.microsoft.com/office/drawing/2014/main" id="{3D645A15-4EC0-B69E-E515-5FC1CB66E308}"/>
              </a:ext>
            </a:extLst>
          </p:cNvPr>
          <p:cNvSpPr>
            <a:spLocks noGrp="1"/>
          </p:cNvSpPr>
          <p:nvPr>
            <p:ph type="title"/>
          </p:nvPr>
        </p:nvSpPr>
        <p:spPr>
          <a:xfrm>
            <a:off x="823913" y="2205038"/>
            <a:ext cx="7780535" cy="3751262"/>
          </a:xfrm>
        </p:spPr>
        <p:txBody>
          <a:bodyPr>
            <a:normAutofit fontScale="92500"/>
          </a:bodyPr>
          <a:lstStyle/>
          <a:p>
            <a:pPr marL="457200" indent="-457200" algn="r" rtl="1">
              <a:buFont typeface="Wingdings" panose="05000000000000000000" pitchFamily="2" charset="2"/>
              <a:buChar char="ü"/>
            </a:pPr>
            <a:r>
              <a:rPr lang="fa-IR" sz="2800" dirty="0">
                <a:latin typeface="Arial" panose="020B0604020202020204" pitchFamily="34" charset="0"/>
                <a:cs typeface="Arial" panose="020B0604020202020204" pitchFamily="34" charset="0"/>
              </a:rPr>
              <a:t>تماس با اکسیژن بیش از حد یا اکسیژن طولانی مدت</a:t>
            </a:r>
          </a:p>
          <a:p>
            <a:pPr marL="457200" indent="-457200" algn="r" rtl="1">
              <a:buFont typeface="Wingdings" panose="05000000000000000000" pitchFamily="2" charset="2"/>
              <a:buChar char="ü"/>
            </a:pPr>
            <a:r>
              <a:rPr lang="fa-IR" sz="2800" dirty="0">
                <a:latin typeface="Arial" panose="020B0604020202020204" pitchFamily="34" charset="0"/>
                <a:cs typeface="Arial" panose="020B0604020202020204" pitchFamily="34" charset="0"/>
              </a:rPr>
              <a:t>سن حاملگی کمتر</a:t>
            </a:r>
          </a:p>
          <a:p>
            <a:pPr marL="457200" indent="-457200" algn="r" rtl="1">
              <a:buFont typeface="Wingdings" panose="05000000000000000000" pitchFamily="2" charset="2"/>
              <a:buChar char="ü"/>
            </a:pPr>
            <a:r>
              <a:rPr lang="fa-IR" sz="2800" dirty="0">
                <a:latin typeface="Arial" panose="020B0604020202020204" pitchFamily="34" charset="0"/>
                <a:cs typeface="Arial" panose="020B0604020202020204" pitchFamily="34" charset="0"/>
              </a:rPr>
              <a:t>وزن تولد کمتر و وزن گیری نامناسب</a:t>
            </a:r>
          </a:p>
          <a:p>
            <a:pPr marL="457200" indent="-457200" algn="r" rtl="1">
              <a:buFont typeface="Wingdings" panose="05000000000000000000" pitchFamily="2" charset="2"/>
              <a:buChar char="ü"/>
            </a:pPr>
            <a:r>
              <a:rPr lang="fa-IR" sz="2800" dirty="0">
                <a:latin typeface="Arial" panose="020B0604020202020204" pitchFamily="34" charset="0"/>
                <a:cs typeface="Arial" panose="020B0604020202020204" pitchFamily="34" charset="0"/>
              </a:rPr>
              <a:t>هیپرگلیسمی</a:t>
            </a:r>
          </a:p>
          <a:p>
            <a:pPr marL="457200" indent="-457200" algn="r" rtl="1">
              <a:buFont typeface="Wingdings" panose="05000000000000000000" pitchFamily="2" charset="2"/>
              <a:buChar char="ü"/>
            </a:pPr>
            <a:r>
              <a:rPr lang="fa-IR" sz="2800" dirty="0">
                <a:latin typeface="Arial" panose="020B0604020202020204" pitchFamily="34" charset="0"/>
                <a:cs typeface="Arial" panose="020B0604020202020204" pitchFamily="34" charset="0"/>
              </a:rPr>
              <a:t>مصرف انسولین</a:t>
            </a:r>
          </a:p>
          <a:p>
            <a:pPr marL="457200" indent="-457200" algn="r" rtl="1">
              <a:buFont typeface="Wingdings" panose="05000000000000000000" pitchFamily="2" charset="2"/>
              <a:buChar char="ü"/>
            </a:pPr>
            <a:r>
              <a:rPr lang="fa-IR" sz="2800" dirty="0">
                <a:latin typeface="Arial" panose="020B0604020202020204" pitchFamily="34" charset="0"/>
                <a:cs typeface="Arial" panose="020B0604020202020204" pitchFamily="34" charset="0"/>
              </a:rPr>
              <a:t>کمبود اسید چرب امگا ۳</a:t>
            </a:r>
          </a:p>
          <a:p>
            <a:pPr marL="457200" indent="-457200" algn="r" rtl="1">
              <a:buFont typeface="Wingdings" panose="05000000000000000000" pitchFamily="2" charset="2"/>
              <a:buChar char="ü"/>
            </a:pPr>
            <a:r>
              <a:rPr lang="fa-IR" sz="2800" dirty="0">
                <a:latin typeface="Arial" panose="020B0604020202020204" pitchFamily="34" charset="0"/>
                <a:cs typeface="Arial" panose="020B0604020202020204" pitchFamily="34" charset="0"/>
              </a:rPr>
              <a:t>تهویه مکانیکی ، عفونتهای سیستمیک ،تزریق خون مکرر،خونریزی مغزی</a:t>
            </a:r>
          </a:p>
        </p:txBody>
      </p:sp>
    </p:spTree>
    <p:extLst>
      <p:ext uri="{BB962C8B-B14F-4D97-AF65-F5344CB8AC3E}">
        <p14:creationId xmlns:p14="http://schemas.microsoft.com/office/powerpoint/2010/main" val="128286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4759424"/>
          </a:xfrm>
        </p:spPr>
        <p:txBody>
          <a:bodyPr>
            <a:noAutofit/>
          </a:bodyPr>
          <a:lstStyle/>
          <a:p>
            <a:pPr marL="0" indent="0" algn="just" rtl="1">
              <a:buNone/>
            </a:pPr>
            <a:r>
              <a:rPr lang="fa-IR" dirty="0">
                <a:solidFill>
                  <a:srgbClr val="C00000"/>
                </a:solidFill>
                <a:cs typeface="B Mitra" pitchFamily="2" charset="-78"/>
              </a:rPr>
              <a:t>درمان رتینوپاتی نارسی:</a:t>
            </a:r>
          </a:p>
          <a:p>
            <a:pPr algn="just" rtl="1"/>
            <a:r>
              <a:rPr lang="fa-IR" dirty="0">
                <a:cs typeface="B Mitra" pitchFamily="2" charset="-78"/>
              </a:rPr>
              <a:t>برخی از نوزادانی که بیماري آنها خفیف یا متوسط است، بدون نیاز به درمان بهبود می یابند. اما</a:t>
            </a:r>
            <a:r>
              <a:rPr lang="en-US" dirty="0">
                <a:cs typeface="B Mitra" pitchFamily="2" charset="-78"/>
              </a:rPr>
              <a:t> </a:t>
            </a:r>
            <a:r>
              <a:rPr lang="fa-IR" dirty="0">
                <a:cs typeface="B Mitra" pitchFamily="2" charset="-78"/>
              </a:rPr>
              <a:t>در</a:t>
            </a:r>
            <a:r>
              <a:rPr lang="en-US" dirty="0">
                <a:cs typeface="B Mitra" pitchFamily="2" charset="-78"/>
              </a:rPr>
              <a:t> </a:t>
            </a:r>
            <a:r>
              <a:rPr lang="fa-IR" dirty="0">
                <a:cs typeface="B Mitra" pitchFamily="2" charset="-78"/>
              </a:rPr>
              <a:t>صورتی که بیماري نوزاد شدید باشد، درمان لازم است. براي جلوگیري از افزایش غیرطبیعی عروق شبکیه بیشتر از لیزر درمانی استفاده می شود. گاهی نیز ممکن است نیاز به تزریق دارو در داخل چشم باشد. این درمانها معمولا در اتاق عمل انجام شده و ممکن است نیاز به بیهوشی داشته باشند.</a:t>
            </a:r>
          </a:p>
          <a:p>
            <a:pPr marL="0" indent="0" algn="just" rtl="1">
              <a:buNone/>
            </a:pPr>
            <a:r>
              <a:rPr lang="fa-IR" dirty="0">
                <a:cs typeface="B Mitra" pitchFamily="2" charset="-78"/>
              </a:rPr>
              <a:t>بر حسب مرحله بیماري (پیوست شماره 2) از درمانهاي مختلفی استفاده می شود:</a:t>
            </a:r>
          </a:p>
          <a:p>
            <a:pPr algn="just" rtl="1"/>
            <a:r>
              <a:rPr lang="fa-IR" dirty="0">
                <a:cs typeface="B Mitra" pitchFamily="2" charset="-78"/>
              </a:rPr>
              <a:t>امروزه لیزر درمانی نواحی فاقد رگ شبکیه تا حد زیادي جایگزین کرایوتراپی شده است زیرا مقرون به صرفه تر است و عوارض سیستمیک کمتري دارد. براي پسرفت عروق غیر طبیعی خصوصا در موارد شدید با درگیري قطب خلفی از تزریق داخل زجاجیه اي داروهاي ضد فاکتور رشد اندوتلیوم عروق مانند اواستین</a:t>
            </a:r>
            <a:r>
              <a:rPr lang="en-US" dirty="0">
                <a:cs typeface="B Mitra" pitchFamily="2" charset="-78"/>
              </a:rPr>
              <a:t>(</a:t>
            </a:r>
            <a:r>
              <a:rPr lang="en-US" dirty="0" err="1">
                <a:cs typeface="B Mitra" pitchFamily="2" charset="-78"/>
              </a:rPr>
              <a:t>Avastin</a:t>
            </a:r>
            <a:r>
              <a:rPr lang="en-US" dirty="0">
                <a:cs typeface="B Mitra" pitchFamily="2" charset="-78"/>
              </a:rPr>
              <a:t>)</a:t>
            </a:r>
            <a:r>
              <a:rPr lang="fa-IR" dirty="0">
                <a:cs typeface="B Mitra" pitchFamily="2" charset="-78"/>
              </a:rPr>
              <a:t> استفاده می شود.</a:t>
            </a:r>
            <a:endParaRPr lang="en-US" dirty="0">
              <a:cs typeface="B Mitra" pitchFamily="2" charset="-78"/>
            </a:endParaRPr>
          </a:p>
        </p:txBody>
      </p:sp>
    </p:spTree>
    <p:extLst>
      <p:ext uri="{BB962C8B-B14F-4D97-AF65-F5344CB8AC3E}">
        <p14:creationId xmlns:p14="http://schemas.microsoft.com/office/powerpoint/2010/main" val="2876673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352928"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455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2880320"/>
          </a:xfrm>
        </p:spPr>
        <p:txBody>
          <a:bodyPr>
            <a:noAutofit/>
          </a:bodyPr>
          <a:lstStyle/>
          <a:p>
            <a:pPr algn="just" rtl="1"/>
            <a:r>
              <a:rPr lang="fa-IR" dirty="0">
                <a:cs typeface="B Mitra" pitchFamily="2" charset="-78"/>
              </a:rPr>
              <a:t>از عوارض</a:t>
            </a:r>
            <a:r>
              <a:rPr lang="en-US" dirty="0">
                <a:cs typeface="B Mitra" pitchFamily="2" charset="-78"/>
              </a:rPr>
              <a:t>ROP </a:t>
            </a:r>
            <a:r>
              <a:rPr lang="fa-IR" dirty="0">
                <a:cs typeface="B Mitra" pitchFamily="2" charset="-78"/>
              </a:rPr>
              <a:t> پیشرفته درمان شده یا خودبخود پسرفت کرده ، تغییرات شبکیه است لذا معاینات دوره اي چشم ضروري است. احتمال جدا شدگی شبکیه در دهه اول و دوم زندگی وجود دارد. نزدیک بینی ، درجه بالا، کشیدگی ماکولا و استرابیسم می توانند منجر به تنبلی چشم شوند. احتمال کاتاراکت و گلوکوم نیز وجود دارد. بنابراین توجه به این مسایل و درمان آنها نقش بسیار مهمی در بازتوانی دید و بینایی نوزادان دارد و تاکید بر انجام معاینات دوره اي خصوصا براي والدین ضروري است.</a:t>
            </a:r>
            <a:endParaRPr lang="en-US" dirty="0">
              <a:cs typeface="B Mitra" pitchFamily="2" charset="-78"/>
            </a:endParaRPr>
          </a:p>
        </p:txBody>
      </p:sp>
    </p:spTree>
    <p:extLst>
      <p:ext uri="{BB962C8B-B14F-4D97-AF65-F5344CB8AC3E}">
        <p14:creationId xmlns:p14="http://schemas.microsoft.com/office/powerpoint/2010/main" val="692037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64704"/>
            <a:ext cx="8424936" cy="5688632"/>
          </a:xfrm>
        </p:spPr>
        <p:txBody>
          <a:bodyPr>
            <a:noAutofit/>
          </a:bodyPr>
          <a:lstStyle/>
          <a:p>
            <a:pPr marL="0" indent="0" algn="r" rtl="1">
              <a:buNone/>
            </a:pPr>
            <a:r>
              <a:rPr lang="fa-IR" b="1" dirty="0">
                <a:solidFill>
                  <a:srgbClr val="7030A0"/>
                </a:solidFill>
                <a:cs typeface="B Mitra" pitchFamily="2" charset="-78"/>
              </a:rPr>
              <a:t>سازماندهی برنامه معاینه چشم نوزادان:</a:t>
            </a:r>
          </a:p>
          <a:p>
            <a:pPr marL="0" indent="0" algn="just" rtl="1">
              <a:buNone/>
            </a:pPr>
            <a:r>
              <a:rPr lang="fa-IR" dirty="0">
                <a:cs typeface="B Mitra" pitchFamily="2" charset="-78"/>
              </a:rPr>
              <a:t>توصیه می شود یک برنامه پیگیري توسط بخش مراقبت ویژه نوزادان براي کلیه گروه هاي زیر طراحی و به شکل فعال</a:t>
            </a:r>
            <a:r>
              <a:rPr lang="fa-IR" dirty="0">
                <a:latin typeface="Symbol"/>
                <a:cs typeface="B Mitra" pitchFamily="2" charset="-78"/>
              </a:rPr>
              <a:t> </a:t>
            </a:r>
            <a:r>
              <a:rPr lang="fa-IR" dirty="0">
                <a:cs typeface="B Mitra" pitchFamily="2" charset="-78"/>
              </a:rPr>
              <a:t>انجام شود:</a:t>
            </a:r>
          </a:p>
          <a:p>
            <a:pPr algn="just" rtl="1"/>
            <a:r>
              <a:rPr lang="fa-IR" dirty="0">
                <a:cs typeface="B Mitra" pitchFamily="2" charset="-78"/>
              </a:rPr>
              <a:t>کلیه نوزادان نارس در معرض خطر که در همان بیمارستان متولد شده اند و در بخش بستري هستند. </a:t>
            </a:r>
            <a:endParaRPr lang="en-US" dirty="0">
              <a:latin typeface="Courier New"/>
              <a:cs typeface="B Mitra" pitchFamily="2" charset="-78"/>
            </a:endParaRPr>
          </a:p>
          <a:p>
            <a:pPr algn="just" rtl="1"/>
            <a:r>
              <a:rPr lang="fa-IR" dirty="0">
                <a:cs typeface="B Mitra" pitchFamily="2" charset="-78"/>
              </a:rPr>
              <a:t>کلیه نوزادان نارس در معرض خطر که از بیمارستان دیگري منتقل شده اند. </a:t>
            </a:r>
            <a:endParaRPr lang="en-US" dirty="0">
              <a:latin typeface="Courier New"/>
              <a:cs typeface="B Mitra" pitchFamily="2" charset="-78"/>
            </a:endParaRPr>
          </a:p>
          <a:p>
            <a:pPr algn="just" rtl="1"/>
            <a:r>
              <a:rPr lang="fa-IR" dirty="0">
                <a:cs typeface="B Mitra" pitchFamily="2" charset="-78"/>
              </a:rPr>
              <a:t>کلیه نوزادان نارس در معرض خطر که ترخیص شده اند. </a:t>
            </a:r>
            <a:endParaRPr lang="en-US" dirty="0">
              <a:latin typeface="Courier New"/>
              <a:cs typeface="B Mitra" pitchFamily="2" charset="-78"/>
            </a:endParaRPr>
          </a:p>
          <a:p>
            <a:pPr algn="just" rtl="1"/>
            <a:r>
              <a:rPr lang="fa-IR" dirty="0">
                <a:cs typeface="B Mitra" pitchFamily="2" charset="-78"/>
              </a:rPr>
              <a:t>توصیه می شود براي اطمینان از مراجعه کلیه نوزادان نارس در معرض خطر جهت پیگیري و معاینه چشم، در سه سطح</a:t>
            </a:r>
            <a:r>
              <a:rPr lang="fa-IR" dirty="0">
                <a:latin typeface="Symbol"/>
                <a:cs typeface="B Mitra" pitchFamily="2" charset="-78"/>
              </a:rPr>
              <a:t> </a:t>
            </a:r>
            <a:r>
              <a:rPr lang="fa-IR" dirty="0">
                <a:cs typeface="B Mitra" pitchFamily="2" charset="-78"/>
              </a:rPr>
              <a:t>برنامه ریزي انجام شود:</a:t>
            </a:r>
          </a:p>
          <a:p>
            <a:pPr algn="just" rtl="1">
              <a:buFont typeface="Times New Roman" pitchFamily="18" charset="0"/>
              <a:buChar char="ͽ"/>
            </a:pPr>
            <a:r>
              <a:rPr lang="fa-IR" dirty="0">
                <a:cs typeface="B Mitra" pitchFamily="2" charset="-78"/>
              </a:rPr>
              <a:t>در سطح بخش مراقبت ویژه نوزادان: که وظیفه اصلی شناسائی نوزادان نارس در معرض خطر را به عهده دارند. در</a:t>
            </a:r>
            <a:r>
              <a:rPr lang="fa-IR" dirty="0">
                <a:latin typeface="Courier New"/>
                <a:cs typeface="B Mitra" pitchFamily="2" charset="-78"/>
              </a:rPr>
              <a:t> </a:t>
            </a:r>
            <a:r>
              <a:rPr lang="fa-IR" dirty="0">
                <a:cs typeface="B Mitra" pitchFamily="2" charset="-78"/>
              </a:rPr>
              <a:t>اولین روز بستري نوزاد باید تاریخ معاینه چشم وي را مشخص نموده و در دفتر برنامه ماهیانه پیگیري چشم ثبت نمایند.</a:t>
            </a:r>
          </a:p>
          <a:p>
            <a:pPr algn="just" rtl="1">
              <a:buFont typeface="Times New Roman" pitchFamily="18" charset="0"/>
              <a:buChar char="ͽ"/>
            </a:pPr>
            <a:endParaRPr lang="fa-IR" dirty="0">
              <a:cs typeface="B Mitra" pitchFamily="2" charset="-78"/>
            </a:endParaRPr>
          </a:p>
          <a:p>
            <a:pPr algn="just" rtl="1">
              <a:buFont typeface="Times New Roman" pitchFamily="18" charset="0"/>
              <a:buChar char="ͽ"/>
            </a:pPr>
            <a:endParaRPr lang="fa-IR" dirty="0">
              <a:cs typeface="B Mitra" pitchFamily="2" charset="-78"/>
            </a:endParaRPr>
          </a:p>
        </p:txBody>
      </p:sp>
    </p:spTree>
    <p:extLst>
      <p:ext uri="{BB962C8B-B14F-4D97-AF65-F5344CB8AC3E}">
        <p14:creationId xmlns:p14="http://schemas.microsoft.com/office/powerpoint/2010/main" val="4211808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2599184"/>
          </a:xfrm>
        </p:spPr>
        <p:txBody>
          <a:bodyPr/>
          <a:lstStyle/>
          <a:p>
            <a:pPr lvl="0" algn="just" rtl="1">
              <a:buClr>
                <a:srgbClr val="AD0101"/>
              </a:buClr>
              <a:buFont typeface="Times New Roman" pitchFamily="18" charset="0"/>
              <a:buChar char="ͽ"/>
            </a:pPr>
            <a:r>
              <a:rPr lang="fa-IR" dirty="0">
                <a:solidFill>
                  <a:srgbClr val="303030"/>
                </a:solidFill>
                <a:cs typeface="B Mitra" pitchFamily="2" charset="-78"/>
              </a:rPr>
              <a:t>در سطح والدین نوزادان نارس: با آموزش دادن به آنها در زمان بستري نوزاد با کمک پمفلت هاي آموزشی</a:t>
            </a:r>
          </a:p>
          <a:p>
            <a:pPr lvl="0" algn="just" rtl="1">
              <a:buClr>
                <a:srgbClr val="AD0101"/>
              </a:buClr>
              <a:buFont typeface="Times New Roman" pitchFamily="18" charset="0"/>
              <a:buChar char="ͽ"/>
            </a:pPr>
            <a:r>
              <a:rPr lang="fa-IR" dirty="0">
                <a:solidFill>
                  <a:srgbClr val="303030"/>
                </a:solidFill>
                <a:cs typeface="B Mitra" pitchFamily="2" charset="-78"/>
              </a:rPr>
              <a:t>در سطح درمانگاه پیگیري نوزادان نارس: از طریق اطلاع رسانی درباره زمان مراجعه نوزاد نارس ترخیص شده در</a:t>
            </a:r>
            <a:r>
              <a:rPr lang="fa-IR" dirty="0">
                <a:solidFill>
                  <a:srgbClr val="303030"/>
                </a:solidFill>
                <a:latin typeface="Courier New"/>
                <a:cs typeface="B Mitra" pitchFamily="2" charset="-78"/>
              </a:rPr>
              <a:t> </a:t>
            </a:r>
            <a:r>
              <a:rPr lang="fa-IR" dirty="0">
                <a:solidFill>
                  <a:srgbClr val="303030"/>
                </a:solidFill>
                <a:cs typeface="B Mitra" pitchFamily="2" charset="-78"/>
              </a:rPr>
              <a:t>معرض خطر توسط پرستار ترخیص و پرستار درمانگاه</a:t>
            </a:r>
            <a:endParaRPr lang="en-US" dirty="0">
              <a:solidFill>
                <a:srgbClr val="303030"/>
              </a:solidFill>
              <a:cs typeface="B Mitra" pitchFamily="2" charset="-78"/>
            </a:endParaRPr>
          </a:p>
          <a:p>
            <a:endParaRPr lang="en-US" dirty="0"/>
          </a:p>
        </p:txBody>
      </p:sp>
    </p:spTree>
    <p:extLst>
      <p:ext uri="{BB962C8B-B14F-4D97-AF65-F5344CB8AC3E}">
        <p14:creationId xmlns:p14="http://schemas.microsoft.com/office/powerpoint/2010/main" val="1282123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8352928" cy="5832648"/>
          </a:xfrm>
        </p:spPr>
        <p:txBody>
          <a:bodyPr>
            <a:normAutofit fontScale="92500" lnSpcReduction="20000"/>
          </a:bodyPr>
          <a:lstStyle/>
          <a:p>
            <a:pPr marL="0" indent="0" algn="r" rtl="1">
              <a:buNone/>
            </a:pPr>
            <a:r>
              <a:rPr lang="fa-IR" b="1" dirty="0">
                <a:solidFill>
                  <a:srgbClr val="7030A0"/>
                </a:solidFill>
                <a:cs typeface="B Mitra" pitchFamily="2" charset="-78"/>
              </a:rPr>
              <a:t>پیگیري بعد از ترخیص:</a:t>
            </a:r>
          </a:p>
          <a:p>
            <a:pPr algn="just" rtl="1">
              <a:lnSpc>
                <a:spcPct val="120000"/>
              </a:lnSpc>
            </a:pPr>
            <a:r>
              <a:rPr lang="fa-IR" sz="2600" dirty="0">
                <a:cs typeface="B Mitra" pitchFamily="2" charset="-78"/>
              </a:rPr>
              <a:t>هنگام ترخیص نوزاد نارسِ داراي معیارهاي شیرخوار پرخطر از بخش تخصصی/ مراقبت ویژه نوزادان (وقتی که به سن مناسب براي معاینه چشم برسد)، وظیفه فوق تخصص نوزادان/ پزشک متخصص کودکان و یا پرستار ترخیص در هر بخش آن است که اطلاعات نوزاد را در سامانه تحت وب ویژه برنامه ثبت کرده و شیرخوار را جهت معاینه چشم به درمانگاه </a:t>
            </a:r>
            <a:r>
              <a:rPr lang="en-US" sz="2600" dirty="0">
                <a:cs typeface="B Mitra" pitchFamily="2" charset="-78"/>
              </a:rPr>
              <a:t>ROP</a:t>
            </a:r>
            <a:r>
              <a:rPr lang="fa-IR" sz="2600" dirty="0">
                <a:cs typeface="B Mitra" pitchFamily="2" charset="-78"/>
              </a:rPr>
              <a:t> معرفی کند. </a:t>
            </a:r>
          </a:p>
          <a:p>
            <a:pPr algn="just" rtl="1">
              <a:lnSpc>
                <a:spcPct val="120000"/>
              </a:lnSpc>
            </a:pPr>
            <a:r>
              <a:rPr lang="fa-IR" sz="2600" dirty="0">
                <a:cs typeface="B Mitra" pitchFamily="2" charset="-78"/>
              </a:rPr>
              <a:t>در هنگام معرفی، همراهِ خلاصه پرونده یا شناسنامه ی سلامت شیرخوارِ پرخطر، یک برگه ارجاع نیز تکمیل و به والدین تحویل داده می شود که حاوي اطلاعات ضروري درباره علت و مراقبت ها و مداخلات زمان بستري شیرخوار در بخش است.</a:t>
            </a:r>
          </a:p>
          <a:p>
            <a:pPr algn="just" rtl="1">
              <a:lnSpc>
                <a:spcPct val="120000"/>
              </a:lnSpc>
            </a:pPr>
            <a:r>
              <a:rPr lang="fa-IR" sz="2600" dirty="0">
                <a:cs typeface="B Mitra" pitchFamily="2" charset="-78"/>
              </a:rPr>
              <a:t>لازم است پرستار مسئول رتینوپاتی نارسی بیمارستان، 48 ساعت قبل ازانجام معاینات پیگیري چشم نوزادان با والدین یا مراقبین نوزادان نارس ترخیص شده از بیمارستان تماس گرفته و آموزش و هشدارهاي لازم را جهت مراجعه براي انجام مراقبت و معاینات پیگیري ارائه دهد.</a:t>
            </a:r>
          </a:p>
          <a:p>
            <a:pPr lvl="0" algn="just" rtl="1">
              <a:lnSpc>
                <a:spcPct val="120000"/>
              </a:lnSpc>
              <a:buClr>
                <a:srgbClr val="AD0101"/>
              </a:buClr>
            </a:pPr>
            <a:r>
              <a:rPr lang="fa-IR" sz="2600" dirty="0">
                <a:cs typeface="B Mitra" pitchFamily="2" charset="-78"/>
              </a:rPr>
              <a:t>در صورت عدم مراجعه شیرخوار پر خطر به درمانگاه پیگیري، پرستار درمانگاه </a:t>
            </a:r>
            <a:r>
              <a:rPr lang="en-US" sz="2600" dirty="0">
                <a:cs typeface="B Mitra" pitchFamily="2" charset="-78"/>
              </a:rPr>
              <a:t>ROP</a:t>
            </a:r>
            <a:r>
              <a:rPr lang="fa-IR" sz="2600" dirty="0">
                <a:cs typeface="B Mitra" pitchFamily="2" charset="-78"/>
              </a:rPr>
              <a:t> موظف است، مورد را پیگیري نماید. علاوه بر این کلیه اطلاعات مربوط به نوزاد/ شیرخوار باید پس از مراجعه به درمانگاه پیگیري در نرم افزار ویژه شیرخوار پرخطر ثبت گردد.</a:t>
            </a:r>
            <a:endParaRPr lang="en-US" sz="2600" dirty="0">
              <a:cs typeface="B Mitra" pitchFamily="2" charset="-78"/>
            </a:endParaRPr>
          </a:p>
          <a:p>
            <a:pPr algn="just" rtl="1">
              <a:lnSpc>
                <a:spcPct val="120000"/>
              </a:lnSpc>
            </a:pPr>
            <a:endParaRPr lang="en-US" sz="2600" dirty="0">
              <a:cs typeface="B Mitra" pitchFamily="2" charset="-78"/>
            </a:endParaRPr>
          </a:p>
        </p:txBody>
      </p:sp>
    </p:spTree>
    <p:extLst>
      <p:ext uri="{BB962C8B-B14F-4D97-AF65-F5344CB8AC3E}">
        <p14:creationId xmlns:p14="http://schemas.microsoft.com/office/powerpoint/2010/main" val="3334872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8"/>
            <a:ext cx="8496944" cy="4968552"/>
          </a:xfrm>
        </p:spPr>
        <p:txBody>
          <a:bodyPr>
            <a:noAutofit/>
          </a:bodyPr>
          <a:lstStyle/>
          <a:p>
            <a:pPr algn="just" rtl="1"/>
            <a:r>
              <a:rPr lang="fa-IR" dirty="0">
                <a:cs typeface="B Mitra" pitchFamily="2" charset="-78"/>
              </a:rPr>
              <a:t>بدین منظور لازم است درمانگاه هاي چشم اقدامات زیر را در برنامه خود بگنجانند:</a:t>
            </a:r>
          </a:p>
          <a:p>
            <a:pPr algn="just" rtl="1"/>
            <a:r>
              <a:rPr lang="fa-IR" dirty="0">
                <a:cs typeface="B Mitra" pitchFamily="2" charset="-78"/>
              </a:rPr>
              <a:t>از کلیه افراد مراجعه کننده شماره تماس ثابت و موبایل، آدرس و در صورت امکان آدرس اینترنتی گرفته شود. </a:t>
            </a:r>
          </a:p>
          <a:p>
            <a:pPr algn="just" rtl="1"/>
            <a:r>
              <a:rPr lang="fa-IR" dirty="0">
                <a:cs typeface="B Mitra" pitchFamily="2" charset="-78"/>
              </a:rPr>
              <a:t>نوبت معاینه بعدي هر نوزاد در دفتر برنامه ماهیانه درمانگاه چشم ثبت شود و در صورت عدم مراجعه با فاصله 48 ساعت از موعد مقرر، فرد مسوول پیگیري نوزاد نارس یا فرد مسوول پیگیري در درمانگاه چشم، وظیفه پیگیري و تماس با والدین نوزاد را انجام دهد. در این موارد سعی شود که نوبت بعدي طوري داده شود که نوزاد هرچه زودتر مجدد وارد برنامه معاینه چشم شود. به خصوص در مواردي که نیاز به معاینه هفتگی می باشد، نوبت بعدي دیرتر از 48 ساعت پس از تماس نباشد.</a:t>
            </a:r>
          </a:p>
          <a:p>
            <a:pPr algn="just" rtl="1"/>
            <a:r>
              <a:rPr lang="fa-IR" dirty="0">
                <a:cs typeface="B Mitra" pitchFamily="2" charset="-78"/>
              </a:rPr>
              <a:t>توصیه می شود در موارد زیر با توجه به افزایش احتمال عدم مراجعه والدین به درمانگاه </a:t>
            </a:r>
            <a:r>
              <a:rPr lang="en-US" dirty="0">
                <a:solidFill>
                  <a:srgbClr val="303030"/>
                </a:solidFill>
                <a:cs typeface="B Mitra" pitchFamily="2" charset="-78"/>
              </a:rPr>
              <a:t>ROP</a:t>
            </a:r>
            <a:r>
              <a:rPr lang="fa-IR" dirty="0">
                <a:solidFill>
                  <a:srgbClr val="303030"/>
                </a:solidFill>
                <a:cs typeface="B Mitra" pitchFamily="2" charset="-78"/>
              </a:rPr>
              <a:t> </a:t>
            </a:r>
            <a:r>
              <a:rPr lang="fa-IR" dirty="0">
                <a:cs typeface="B Mitra" pitchFamily="2" charset="-78"/>
              </a:rPr>
              <a:t>دقت بیشتري اعمال گردد:</a:t>
            </a:r>
          </a:p>
        </p:txBody>
      </p:sp>
    </p:spTree>
    <p:extLst>
      <p:ext uri="{BB962C8B-B14F-4D97-AF65-F5344CB8AC3E}">
        <p14:creationId xmlns:p14="http://schemas.microsoft.com/office/powerpoint/2010/main" val="908993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8"/>
            <a:ext cx="7918648" cy="4608512"/>
          </a:xfrm>
        </p:spPr>
        <p:txBody>
          <a:bodyPr>
            <a:noAutofit/>
          </a:bodyPr>
          <a:lstStyle/>
          <a:p>
            <a:pPr algn="ctr" rtl="1"/>
            <a:r>
              <a:rPr lang="fa-IR" sz="4800" b="1" i="0" u="none" strike="noStrike" baseline="0" dirty="0">
                <a:solidFill>
                  <a:schemeClr val="bg1"/>
                </a:solidFill>
                <a:latin typeface="B Titr,Bold"/>
              </a:rPr>
              <a:t>آیین نامه اجرایی برنامه</a:t>
            </a:r>
            <a:br>
              <a:rPr lang="fa-IR" sz="4800" b="1" i="0" u="none" strike="noStrike" baseline="0" dirty="0">
                <a:solidFill>
                  <a:schemeClr val="bg1"/>
                </a:solidFill>
                <a:latin typeface="B Titr,Bold"/>
              </a:rPr>
            </a:br>
            <a:r>
              <a:rPr lang="fa-IR" sz="4800" b="1" i="0" u="none" strike="noStrike" baseline="0" dirty="0">
                <a:solidFill>
                  <a:schemeClr val="bg1"/>
                </a:solidFill>
                <a:latin typeface="B Titr,Bold"/>
              </a:rPr>
              <a:t>رتینوپاتی نارسی</a:t>
            </a:r>
            <a:r>
              <a:rPr lang="en-US" sz="4800" b="1" i="0" u="none" strike="noStrike" baseline="0" dirty="0">
                <a:solidFill>
                  <a:schemeClr val="bg1"/>
                </a:solidFill>
                <a:latin typeface="B Titr,Bold"/>
              </a:rPr>
              <a:t>ROP)</a:t>
            </a:r>
            <a:r>
              <a:rPr lang="fa-IR" sz="4800" b="1" i="0" u="none" strike="noStrike" baseline="0" dirty="0">
                <a:solidFill>
                  <a:schemeClr val="bg1"/>
                </a:solidFill>
                <a:latin typeface="B Titr,Bold"/>
              </a:rPr>
              <a:t> </a:t>
            </a:r>
            <a:r>
              <a:rPr lang="en-US" sz="4800" b="1" i="0" u="none" strike="noStrike" baseline="0" dirty="0">
                <a:solidFill>
                  <a:schemeClr val="bg1"/>
                </a:solidFill>
                <a:latin typeface="B Titr,Bold"/>
              </a:rPr>
              <a:t>(</a:t>
            </a:r>
            <a:br>
              <a:rPr lang="fa-IR" sz="4800" b="1" i="0" u="none" strike="noStrike" baseline="0" dirty="0">
                <a:solidFill>
                  <a:schemeClr val="bg1"/>
                </a:solidFill>
                <a:latin typeface="B Titr,Bold"/>
              </a:rPr>
            </a:br>
            <a:br>
              <a:rPr lang="en-US" sz="3200" b="1" i="0" u="none" strike="noStrike" baseline="0" dirty="0">
                <a:solidFill>
                  <a:schemeClr val="bg1"/>
                </a:solidFill>
                <a:latin typeface="B Titr,Bold"/>
              </a:rPr>
            </a:br>
            <a:r>
              <a:rPr lang="fa-IR" sz="3600" b="1" i="0" u="none" strike="noStrike" baseline="0" dirty="0">
                <a:latin typeface="B Lotus,Bold"/>
              </a:rPr>
              <a:t>اداره سلامت نوزادان</a:t>
            </a:r>
            <a:br>
              <a:rPr lang="fa-IR" sz="3600" b="1" i="0" u="none" strike="noStrike" baseline="0" dirty="0">
                <a:latin typeface="B Lotus,Bold"/>
              </a:rPr>
            </a:br>
            <a:r>
              <a:rPr lang="fa-IR" sz="3600" b="1" i="0" u="none" strike="noStrike" baseline="0" dirty="0">
                <a:latin typeface="B Lotus,Bold"/>
              </a:rPr>
              <a:t>وزارت بهداشت، درمان و آموزش پزشکی</a:t>
            </a:r>
            <a:endParaRPr lang="en-US" sz="3600" dirty="0"/>
          </a:p>
        </p:txBody>
      </p:sp>
      <p:sp>
        <p:nvSpPr>
          <p:cNvPr id="3" name="Content Placeholder 2"/>
          <p:cNvSpPr txBox="1">
            <a:spLocks/>
          </p:cNvSpPr>
          <p:nvPr/>
        </p:nvSpPr>
        <p:spPr>
          <a:xfrm>
            <a:off x="741040" y="5229200"/>
            <a:ext cx="7543800" cy="1178396"/>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ctr" rtl="1"/>
            <a:r>
              <a:rPr lang="fa-IR" sz="2000" dirty="0">
                <a:solidFill>
                  <a:schemeClr val="tx1"/>
                </a:solidFill>
                <a:cs typeface="B Titr" pitchFamily="2" charset="-78"/>
              </a:rPr>
              <a:t>دکتر علی نقی کریمی</a:t>
            </a:r>
          </a:p>
          <a:p>
            <a:pPr algn="ctr" rtl="1"/>
            <a:r>
              <a:rPr lang="fa-IR" sz="2000" dirty="0">
                <a:solidFill>
                  <a:schemeClr val="tx1"/>
                </a:solidFill>
                <a:cs typeface="B Titr" pitchFamily="2" charset="-78"/>
              </a:rPr>
              <a:t>متخصص کودکان و معاون فنی معاونت بهداشتی گیلان</a:t>
            </a:r>
            <a:endParaRPr lang="en-US" sz="2000" dirty="0">
              <a:solidFill>
                <a:schemeClr val="tx1"/>
              </a:solidFill>
              <a:cs typeface="B Titr" pitchFamily="2" charset="-78"/>
            </a:endParaRPr>
          </a:p>
        </p:txBody>
      </p:sp>
    </p:spTree>
    <p:extLst>
      <p:ext uri="{BB962C8B-B14F-4D97-AF65-F5344CB8AC3E}">
        <p14:creationId xmlns:p14="http://schemas.microsoft.com/office/powerpoint/2010/main" val="1229607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3535288"/>
          </a:xfrm>
        </p:spPr>
        <p:txBody>
          <a:bodyPr/>
          <a:lstStyle/>
          <a:p>
            <a:pPr lvl="0" algn="just" rtl="1">
              <a:buClr>
                <a:srgbClr val="AD0101"/>
              </a:buClr>
            </a:pPr>
            <a:r>
              <a:rPr lang="fa-IR" dirty="0">
                <a:solidFill>
                  <a:srgbClr val="303030"/>
                </a:solidFill>
                <a:cs typeface="B Mitra" pitchFamily="2" charset="-78"/>
              </a:rPr>
              <a:t>نوزادانی که قبل از اولین معاینه چشم از بخش مراقبت ویژه نوزادان ترخیص شده اند. </a:t>
            </a:r>
          </a:p>
          <a:p>
            <a:pPr lvl="0" algn="just" rtl="1">
              <a:buClr>
                <a:srgbClr val="AD0101"/>
              </a:buClr>
            </a:pPr>
            <a:r>
              <a:rPr lang="fa-IR" dirty="0">
                <a:solidFill>
                  <a:srgbClr val="303030"/>
                </a:solidFill>
                <a:cs typeface="B Mitra" pitchFamily="2" charset="-78"/>
              </a:rPr>
              <a:t>نوزادانی که قبل از مشخص شدن زمان انجام معاینه چشم و گرفتن نوبت مراجعه، ترخیص شده اند.</a:t>
            </a:r>
          </a:p>
          <a:p>
            <a:pPr lvl="0" algn="just" rtl="1">
              <a:buClr>
                <a:srgbClr val="AD0101"/>
              </a:buClr>
            </a:pPr>
            <a:r>
              <a:rPr lang="fa-IR" dirty="0">
                <a:solidFill>
                  <a:srgbClr val="303030"/>
                </a:solidFill>
                <a:cs typeface="B Mitra" pitchFamily="2" charset="-78"/>
              </a:rPr>
              <a:t>در خلاصه پرونده آنها برنامه پیگیري معاینه چشم ذکر نشده و مرخص شده اند.</a:t>
            </a:r>
            <a:endParaRPr lang="en-US" dirty="0">
              <a:solidFill>
                <a:srgbClr val="303030"/>
              </a:solidFill>
              <a:cs typeface="B Mitra" pitchFamily="2" charset="-78"/>
            </a:endParaRPr>
          </a:p>
          <a:p>
            <a:pPr lvl="0" algn="just" rtl="1">
              <a:buClr>
                <a:srgbClr val="AD0101"/>
              </a:buClr>
            </a:pPr>
            <a:r>
              <a:rPr lang="fa-IR" dirty="0">
                <a:solidFill>
                  <a:srgbClr val="303030"/>
                </a:solidFill>
                <a:cs typeface="B Mitra" pitchFamily="2" charset="-78"/>
              </a:rPr>
              <a:t>از بیمارستان دیگري منتقل شده اند، و نه بیمارستان مبدا و نه بیمارستانی که نوزاد به آن منتقل می شود، هیچیک اطلاعی از موعد مقرر معاینه چشم ندارند (خصوصا وقتی نوزاد در حوالی سن یک ماهگی جابجا می شود)</a:t>
            </a:r>
            <a:endParaRPr lang="en-US" dirty="0">
              <a:solidFill>
                <a:srgbClr val="303030"/>
              </a:solidFill>
              <a:cs typeface="B Mitra" pitchFamily="2" charset="-78"/>
            </a:endParaRPr>
          </a:p>
          <a:p>
            <a:endParaRPr lang="en-US" dirty="0"/>
          </a:p>
        </p:txBody>
      </p:sp>
    </p:spTree>
    <p:extLst>
      <p:ext uri="{BB962C8B-B14F-4D97-AF65-F5344CB8AC3E}">
        <p14:creationId xmlns:p14="http://schemas.microsoft.com/office/powerpoint/2010/main" val="3501628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181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85800"/>
            <a:ext cx="8352928" cy="5407496"/>
          </a:xfrm>
        </p:spPr>
        <p:txBody>
          <a:bodyPr>
            <a:normAutofit/>
          </a:bodyPr>
          <a:lstStyle/>
          <a:p>
            <a:pPr marL="0" indent="0" algn="r" rtl="1">
              <a:buNone/>
            </a:pPr>
            <a:r>
              <a:rPr lang="fa-IR" b="1" dirty="0">
                <a:solidFill>
                  <a:srgbClr val="C00000"/>
                </a:solidFill>
                <a:latin typeface="B Lotus,Bold"/>
                <a:cs typeface="B Titr" pitchFamily="2" charset="-78"/>
              </a:rPr>
              <a:t>مقدمه</a:t>
            </a:r>
          </a:p>
          <a:p>
            <a:pPr marL="0" indent="0" algn="just" rtl="1">
              <a:buNone/>
            </a:pPr>
            <a:r>
              <a:rPr lang="fa-IR" dirty="0">
                <a:cs typeface="B Mitra" pitchFamily="2" charset="-78"/>
              </a:rPr>
              <a:t>رتینوپاتی نارسی، بیماری عروق شبکیه در نوزادان نارس است و می تواند به طیف وسیعی از اختلالات بینایی از نقائص جزئیِ قابل اصلاح در حدت بینائی، تا جدا شدن شبکیه و کوری منجر گردد. این بیماری در اغلب موارد قابل پیشگیری و در صورت تشخیصِ به موقع قابل درمان است و در صورت عدم تشخیصِ به موقع، بیماری پیشرونده بوده و به سرعت منجر به نابینایی می گردد. اقدامات درمانی در مراحل اولیه بیماری اثر بخش تر است. در مراحل انتهاییِ بیماری درمان بسیار مشکل و در بعضی موارد غیر ممکن می باشد و هزینه های درمانی که به خانواده تحمیل می گردد، 10-8 برابر درمانی است که در مراحل ابتدایی و به موقع انجام گردد.</a:t>
            </a:r>
          </a:p>
          <a:p>
            <a:pPr marL="0" indent="0" algn="just" rtl="1">
              <a:buNone/>
            </a:pPr>
            <a:r>
              <a:rPr lang="fa-IR" dirty="0">
                <a:cs typeface="B Mitra" pitchFamily="2" charset="-78"/>
              </a:rPr>
              <a:t> همچنین نتایج به دست آمده در درمان های موجود برای مراحل پیشرفته بیماری به هیچ عنوان بینایی قابل قبولی را به کودک بر نمی گرداند. علاوه بر این هزینه هایی که بابت اقدامات درمانی این کودکان به مراکز درمانی تحمیل می گردد، بسیار زیاد و زمانی که صرف بررسی و درمان می گردد، 20-15 برابر بیشتر از درمان در زمان مناسب است. با توجه به هزینه های سنگین اقتصادی، اجتماعی و درمانی این بیماری، با سرمایه گذاری در برنامه های علمی و مدون غربالگری می توان شیوع این بیماری را به حداقل رسانید .</a:t>
            </a:r>
          </a:p>
        </p:txBody>
      </p:sp>
    </p:spTree>
    <p:extLst>
      <p:ext uri="{BB962C8B-B14F-4D97-AF65-F5344CB8AC3E}">
        <p14:creationId xmlns:p14="http://schemas.microsoft.com/office/powerpoint/2010/main" val="3199199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8568952" cy="5832648"/>
          </a:xfrm>
        </p:spPr>
        <p:txBody>
          <a:bodyPr>
            <a:normAutofit/>
          </a:bodyPr>
          <a:lstStyle/>
          <a:p>
            <a:pPr algn="just" rtl="1"/>
            <a:r>
              <a:rPr lang="fa-IR" dirty="0">
                <a:solidFill>
                  <a:srgbClr val="303030"/>
                </a:solidFill>
                <a:cs typeface="B Mitra" pitchFamily="2" charset="-78"/>
              </a:rPr>
              <a:t>با افزایش چشمگیر میزان بقای نوزادان نارس که در چهل سال اخیر از حدود 5% به بیش از 65 % برای نوزادان با وزن کمتر از 1000 گرم و بیش از 90 % برای نوزادان با وزن 1500-1000 گرم افزایش یافته است، تعداد نوزادان مبتلا به رتینوپاتی نارسی افزایش خواهد یافت مگر آنکه در زمینه پیشگیری از بیماری اقدامات جدی صورت گیرد.</a:t>
            </a:r>
          </a:p>
          <a:p>
            <a:pPr algn="just" rtl="1"/>
            <a:r>
              <a:rPr lang="fa-IR" dirty="0">
                <a:solidFill>
                  <a:srgbClr val="303030"/>
                </a:solidFill>
                <a:cs typeface="B Mitra" pitchFamily="2" charset="-78"/>
              </a:rPr>
              <a:t>شیوع و شدت رتینوپاتی نارسی با کاهش سن حاملگی و وزن هنگام تولد نوزاد افزایش می یابد. حدود 60-30% نوزادان با وزن تولد کمتر از 1500گرم دچار درجاتی از رتینوپاتی نارسی می شوند و حدود 10 % به درجات شدید پیشرفت می کنند.</a:t>
            </a:r>
            <a:r>
              <a:rPr lang="en-US" dirty="0">
                <a:solidFill>
                  <a:srgbClr val="303030"/>
                </a:solidFill>
                <a:cs typeface="B Mitra" pitchFamily="2" charset="-78"/>
              </a:rPr>
              <a:t> </a:t>
            </a:r>
            <a:r>
              <a:rPr lang="fa-IR" dirty="0">
                <a:solidFill>
                  <a:srgbClr val="303030"/>
                </a:solidFill>
                <a:cs typeface="B Mitra" pitchFamily="2" charset="-78"/>
              </a:rPr>
              <a:t>نوزادان با وزن کمتر از 750گرم تا 98% ممکن است درجاتی از بیماری را نشان دهند.</a:t>
            </a:r>
          </a:p>
          <a:p>
            <a:pPr algn="just" rtl="1"/>
            <a:r>
              <a:rPr lang="fa-IR" dirty="0">
                <a:solidFill>
                  <a:srgbClr val="303030"/>
                </a:solidFill>
                <a:cs typeface="B Mitra" pitchFamily="2" charset="-78"/>
              </a:rPr>
              <a:t>با توجه به گسترش بخش های مراقبت ویژه نوزادان، لزوم تدوین برنامه مدون غربالگری رتینوپاتی نارسی واضح و مسلم است. در حال حاضر متجاوز از 100بخش مراقبت ویژه فعال در سطح کشور وجود دارد. 12 مطالعه منطقه ای در استان های مختلف کشور بین سال های 1380تا 1390در خصوص شیوع رتینوپاتی نارسی صورت گرفته است که بر پایه آن می توان شیوع کشوری آن را 27/48% تخمین زد. 16/5% از نوزادان غربال شده نیاز به درمان داشته اند که بالاتر از میزان کشورهای توسعه یافته است.</a:t>
            </a:r>
            <a:endParaRPr lang="en-US" dirty="0">
              <a:solidFill>
                <a:srgbClr val="303030"/>
              </a:solidFill>
              <a:cs typeface="B Mitra" pitchFamily="2" charset="-78"/>
            </a:endParaRPr>
          </a:p>
          <a:p>
            <a:pPr algn="just" rtl="1"/>
            <a:endParaRPr lang="en-US" dirty="0"/>
          </a:p>
        </p:txBody>
      </p:sp>
    </p:spTree>
    <p:extLst>
      <p:ext uri="{BB962C8B-B14F-4D97-AF65-F5344CB8AC3E}">
        <p14:creationId xmlns:p14="http://schemas.microsoft.com/office/powerpoint/2010/main" val="297222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04664"/>
            <a:ext cx="914400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83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85800"/>
            <a:ext cx="8496944" cy="5263480"/>
          </a:xfrm>
        </p:spPr>
        <p:txBody>
          <a:bodyPr>
            <a:normAutofit/>
          </a:bodyPr>
          <a:lstStyle/>
          <a:p>
            <a:pPr algn="just" rtl="1"/>
            <a:r>
              <a:rPr lang="fa-IR" sz="2800" dirty="0">
                <a:cs typeface="B Mitra" pitchFamily="2" charset="-78"/>
              </a:rPr>
              <a:t>از آنجایی که سلامت و تکامل دوران ابتدای کودکی شامل حیطه های فیزیکی، اجتماعی/ احساسی و حیطه های ارتباطی/ شناختی اثر تعیین کننده ای بر فرصت های آتی زندگی و سلامتی از طریق افزایش آموزه ها، مهارت ها و فرصت های شغلی دارد؛ اداره سلامت نوزادان، دفتر سلامت جمعیت، خانواده و مدارس در راستای ارتقای شاخص تکامل دوران اوایل کودکی به عنوان یکی از شاخص های مهم کاهش نابرابری های اجتماعی در سلامت، اقدام به تدوین آیین نامه برنامه مراقبت رتینوپاتی نارسی به شرح زیر نموده است:</a:t>
            </a:r>
          </a:p>
          <a:p>
            <a:pPr algn="just" rtl="1"/>
            <a:r>
              <a:rPr lang="fa-IR" sz="2800" dirty="0">
                <a:cs typeface="B Mitra" pitchFamily="2" charset="-78"/>
              </a:rPr>
              <a:t>برنامه مراقبت رتینوپاتی نارسی یک رویکرد نظام مند برای جمع آوری و سازماندهی اطلاعات، تعیین اولویات ها و انجام مراقبت ها و مداخلات مناسب برای نوزادان بستری در بخش مراقبت ویژه/ تخصصی نوزادان است.</a:t>
            </a:r>
            <a:endParaRPr lang="en-US" dirty="0">
              <a:cs typeface="B Mitra" pitchFamily="2" charset="-78"/>
            </a:endParaRPr>
          </a:p>
        </p:txBody>
      </p:sp>
    </p:spTree>
    <p:extLst>
      <p:ext uri="{BB962C8B-B14F-4D97-AF65-F5344CB8AC3E}">
        <p14:creationId xmlns:p14="http://schemas.microsoft.com/office/powerpoint/2010/main" val="1586431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rtl="1">
              <a:buNone/>
            </a:pPr>
            <a:r>
              <a:rPr lang="fa-IR" sz="5400" dirty="0">
                <a:solidFill>
                  <a:srgbClr val="C00000"/>
                </a:solidFill>
                <a:cs typeface="B Titr" pitchFamily="2" charset="-78"/>
              </a:rPr>
              <a:t>راهنمای بالینی رتینوپاتی نارسی</a:t>
            </a:r>
            <a:endParaRPr lang="en-US" sz="5400" dirty="0">
              <a:solidFill>
                <a:srgbClr val="C00000"/>
              </a:solidFill>
              <a:cs typeface="B Titr" pitchFamily="2" charset="-78"/>
            </a:endParaRPr>
          </a:p>
        </p:txBody>
      </p:sp>
    </p:spTree>
    <p:extLst>
      <p:ext uri="{BB962C8B-B14F-4D97-AF65-F5344CB8AC3E}">
        <p14:creationId xmlns:p14="http://schemas.microsoft.com/office/powerpoint/2010/main" val="673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280920" cy="5760640"/>
          </a:xfrm>
        </p:spPr>
        <p:txBody>
          <a:bodyPr>
            <a:noAutofit/>
          </a:bodyPr>
          <a:lstStyle/>
          <a:p>
            <a:pPr marL="0" indent="0" algn="r" rtl="1">
              <a:buNone/>
            </a:pPr>
            <a:r>
              <a:rPr lang="fa-IR" b="1" dirty="0">
                <a:solidFill>
                  <a:srgbClr val="C00000"/>
                </a:solidFill>
                <a:cs typeface="B Mitra" pitchFamily="2" charset="-78"/>
              </a:rPr>
              <a:t>غربالگری رتینوپاتی نارسی:</a:t>
            </a:r>
          </a:p>
          <a:p>
            <a:pPr algn="just" rtl="1"/>
            <a:r>
              <a:rPr lang="fa-IR" dirty="0">
                <a:cs typeface="B Mitra" pitchFamily="2" charset="-78"/>
              </a:rPr>
              <a:t>آخرین راهنمای بالینی آکادمی کودکان امریکا در سال 2013 توصیه کرده است کلیه نوزادان با سن حاملگی کمتر از </a:t>
            </a:r>
            <a:r>
              <a:rPr lang="fa-IR" dirty="0">
                <a:solidFill>
                  <a:srgbClr val="FF0000"/>
                </a:solidFill>
                <a:cs typeface="B Mitra" pitchFamily="2" charset="-78"/>
              </a:rPr>
              <a:t>30 هفته ( 30 هفته و 6 روز یا کمتر) </a:t>
            </a:r>
            <a:r>
              <a:rPr lang="fa-IR" dirty="0">
                <a:cs typeface="B Mitra" pitchFamily="2" charset="-78"/>
              </a:rPr>
              <a:t>و یا وزن تولد کمتر از 1501گرم باید از نظر رتینوپاتی معاینه شوند. نوزادانی که در هنگام تولد سن حاملگی بیش از 30 هفته یا وزن 2000-1500 گرم دارند، در صورتی نیاز به معاینه چشم دارند که وضعیت ناپایدار بالینی داشته باشند یا توسط پزشک معالج در معرض خطر تشخیص داده شوند.</a:t>
            </a:r>
          </a:p>
          <a:p>
            <a:pPr algn="just" rtl="1"/>
            <a:r>
              <a:rPr lang="fa-IR" dirty="0">
                <a:cs typeface="B Mitra" pitchFamily="2" charset="-78"/>
              </a:rPr>
              <a:t> راهنمای بالینی انگلستان نیز توصیه کرده است نوزادانی که سن حاملگی کمتر از 32 هفته      ( 31 هفته و 6 روز یا کمتر) و یا وزن هنگام تولد کمتر از 1501گرم دارند، باید از نظر رتینوپاتی معاینه شوند.</a:t>
            </a:r>
          </a:p>
          <a:p>
            <a:pPr algn="just" rtl="1"/>
            <a:r>
              <a:rPr lang="fa-IR" dirty="0">
                <a:cs typeface="B Mitra" pitchFamily="2" charset="-78"/>
              </a:rPr>
              <a:t>بر اساس آخرین شواهد ملی، نوزادان با سن حاملگی کمتر از 34 هفته ( 33هفته و 6 روز یا کمتر) و یا وزن تولد کمتر از 2000 گرم یا کمتر می بایست از نظر رتینوپاتی نارسی، غربالگري شوند. نوزادان متولد شده با سن حاملگی 27 هفته یا بیشتر، می بایست 4 هفته پس از تولد( سن حاملگی اصلاح شده) غربالگري شوند. انجام غربالگري در صورت مراجعه والدین به مراکز رتینوپاتی منوط به داشتن معرفی نامه پزشک است.</a:t>
            </a:r>
            <a:endParaRPr lang="en-US" dirty="0">
              <a:cs typeface="B Mitra" pitchFamily="2" charset="-78"/>
            </a:endParaRPr>
          </a:p>
        </p:txBody>
      </p:sp>
    </p:spTree>
    <p:extLst>
      <p:ext uri="{BB962C8B-B14F-4D97-AF65-F5344CB8AC3E}">
        <p14:creationId xmlns:p14="http://schemas.microsoft.com/office/powerpoint/2010/main" val="3983200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484" y="-1035496"/>
            <a:ext cx="8267470" cy="5328592"/>
          </a:xfrm>
        </p:spPr>
        <p:txBody>
          <a:bodyPr>
            <a:noAutofit/>
          </a:bodyPr>
          <a:lstStyle/>
          <a:p>
            <a:pPr marL="0" indent="0" algn="just" rtl="1">
              <a:buNone/>
            </a:pPr>
            <a:r>
              <a:rPr lang="fa-IR" b="1" dirty="0">
                <a:solidFill>
                  <a:srgbClr val="C00000"/>
                </a:solidFill>
                <a:cs typeface="B Mitra" pitchFamily="2" charset="-78"/>
              </a:rPr>
              <a:t>سن اولین نوبت معاینه چشم: </a:t>
            </a:r>
            <a:r>
              <a:rPr lang="fa-IR" dirty="0">
                <a:cs typeface="B Mitra" pitchFamily="2" charset="-78"/>
              </a:rPr>
              <a:t>زمان بروز رتینوپاتی نارسی حاد با سن نوزاد ارتباط دارد. مشاهده شده است زمان بروز رتینوپاتی نارسی شدید با سن اصلاح شده نوزاد (مجموع سن حاملگی با سن پس از تولد) ارتباط بیشتري دارد. یعنی نوزادانی که با سن حاملگی کمتري متولد می شوند، زمان بیشتري طول می کشد تا ابتلا به رتینوپاتی نارسی شدید را نشان دهند . </a:t>
            </a:r>
          </a:p>
          <a:p>
            <a:pPr marL="0" indent="0" algn="r" rtl="1">
              <a:buNone/>
            </a:pPr>
            <a:r>
              <a:rPr lang="fa-IR" dirty="0">
                <a:cs typeface="B Mitra" pitchFamily="2" charset="-78"/>
              </a:rPr>
              <a:t>زمان اولین معاینه در نوزادان متولد شده با سن حاملگی کمتر از 27 هفته در جدول زیر آمده است:</a:t>
            </a:r>
          </a:p>
          <a:p>
            <a:pPr marL="0" indent="0" algn="r" rtl="1">
              <a:buNone/>
            </a:pPr>
            <a:endParaRPr lang="en-US" dirty="0">
              <a:cs typeface="B Mitra" pitchFamily="2" charset="-78"/>
            </a:endParaRPr>
          </a:p>
        </p:txBody>
      </p:sp>
      <p:pic>
        <p:nvPicPr>
          <p:cNvPr id="1027" name="Picture 3" descr="C:\Users\Erfan\Deskto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20888"/>
            <a:ext cx="8712967"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8089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556</TotalTime>
  <Words>2067</Words>
  <Application>Microsoft Office PowerPoint</Application>
  <PresentationFormat>On-screen Show (4:3)</PresentationFormat>
  <Paragraphs>57</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B Lotus,Bold</vt:lpstr>
      <vt:lpstr>B Mitra</vt:lpstr>
      <vt:lpstr>B Titr</vt:lpstr>
      <vt:lpstr>B Titr,Bold</vt:lpstr>
      <vt:lpstr>Courier New</vt:lpstr>
      <vt:lpstr>Impact</vt:lpstr>
      <vt:lpstr>Symbol</vt:lpstr>
      <vt:lpstr>Times New Roman</vt:lpstr>
      <vt:lpstr>Wingdings</vt:lpstr>
      <vt:lpstr>NewsPrint</vt:lpstr>
      <vt:lpstr>PowerPoint Presentation</vt:lpstr>
      <vt:lpstr>آیین نامه اجرایی برنامه رتینوپاتی نارسیROP) (  اداره سلامت نوزادان وزارت بهداشت، درمان و آموزش پزشکی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تماس با اکسیژن بیش از حد یا اکسیژن طولانی مدت سن حاملگی کمتر وزن تولد کمتر و وزن گیری نامناسب هیپرگلیسمی مصرف انسولین کمبود اسید چرب امگا ۳ تهویه مکانیکی ، عفونتهای سیستمیک ،تزریق خون مکرر،خونریزی مغزی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آیین نامه اجرایی برنامه رتینوپاتی نارسی  اداره سلامت نوزادان وزارت بهداشت، درمان و آموزش پزشکی</dc:title>
  <dc:creator>Fatemeh Khabbaz</dc:creator>
  <cp:lastModifiedBy>KHJAFARI</cp:lastModifiedBy>
  <cp:revision>74</cp:revision>
  <dcterms:created xsi:type="dcterms:W3CDTF">2018-03-03T09:10:27Z</dcterms:created>
  <dcterms:modified xsi:type="dcterms:W3CDTF">2025-07-01T09:26:59Z</dcterms:modified>
</cp:coreProperties>
</file>